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88" r:id="rId6"/>
    <p:sldId id="289" r:id="rId7"/>
    <p:sldId id="290" r:id="rId8"/>
    <p:sldId id="260" r:id="rId9"/>
    <p:sldId id="29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1682" autoAdjust="0"/>
  </p:normalViewPr>
  <p:slideViewPr>
    <p:cSldViewPr>
      <p:cViewPr varScale="1">
        <p:scale>
          <a:sx n="63" d="100"/>
          <a:sy n="63" d="100"/>
        </p:scale>
        <p:origin x="-15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video257240411_456239017?list=a45bf3c4aef48a8c4e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bilet-help.worldskills.ru/" TargetMode="External"/><Relationship Id="rId13" Type="http://schemas.openxmlformats.org/officeDocument/2006/relationships/hyperlink" Target="https://www.yaklass.ru/info/kak-organizovatdistancionnoe-obuchenie-na-kanikulah" TargetMode="External"/><Relationship Id="rId3" Type="http://schemas.openxmlformats.org/officeDocument/2006/relationships/hyperlink" Target="https://www.prav-pit.ru/homeschooling" TargetMode="External"/><Relationship Id="rId7" Type="http://schemas.openxmlformats.org/officeDocument/2006/relationships/hyperlink" Target="https://resh.edu.ru/" TargetMode="External"/><Relationship Id="rId12" Type="http://schemas.openxmlformats.org/officeDocument/2006/relationships/hyperlink" Target="https://www.yaklass.ru/" TargetMode="External"/><Relationship Id="rId2" Type="http://schemas.openxmlformats.org/officeDocument/2006/relationships/hyperlink" Target="https://doit-together.ru/" TargetMode="External"/><Relationship Id="rId16" Type="http://schemas.openxmlformats.org/officeDocument/2006/relationships/hyperlink" Target="https://myskills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olshayaperemena.online/?utm_referrer=&amp;fa821dba_ipp_key=v1585897648705%2Fv3394bd400b5e53a13cfc65163aeca6afa04ab3%2FjM5fmi%2fj%2f9MnFavTwQtvqw%3d%3d&amp;fa821dba_ipp_uid=1585897648704%2fI3iorHUR5X0oVVZF%2fxxczdosyBMQ5pVVDmORN9g%3d%3d&amp;fa821dba_ipp_uid2=I3iorHUR5X0oVVZF%2fxxczdosyBMQ5pVVDmORN9g%3d%3d&amp;fa821dba_ipp_uid1=1585897648704" TargetMode="External"/><Relationship Id="rId11" Type="http://schemas.openxmlformats.org/officeDocument/2006/relationships/hyperlink" Target="https://&#1091;&#1088;&#1086;&#1082;&#1094;&#1080;&#1092;&#1088;&#1099;.&#1088;&#1092;/" TargetMode="External"/><Relationship Id="rId5" Type="http://schemas.openxmlformats.org/officeDocument/2006/relationships/hyperlink" Target="https://centrideia.ru/node/vserossiyskie-viktoriny-dlya-vospitannikov-dou-obuchayushchihsya-i-pedagogicheskih-rabotnikov?utm_campaign=%D0%92%D1%81%D0%B5%D1%80%D0%BE%D1%81%D1%81%D0%B8%D0%B9%D1%81%D0%BA%D0%B0%D1%8F_%D0%B2%D0%B8%D0%BA%D1%82%D0%BE%D1%80%D0%B8%D0%BD%D0%B0%2C+%D0%BF%D0%BE%D1%81%D0%B2%D1%8F%D1%89%D1%91%D0%BD%D0%BD%D0%B0%D1%8F+%D0%91%D0%BB%D0%BE%D0%BA%D0%B0%D0%B4%D0%B5+%D0%9B%D0%B5%D0%BD%D0%B8%D0%BD%D0%B3%D1%80%D0%B0%D0%B4%D0%B0+%C2%AB%D0%92%D1%8B%D0%B6%D0%B8%D0%BB%21+%D0%92%D1%8B%D1%81%D1%82%D0%BE%D1%8F%D0%BB%21+%D0%9D%D0%B5+%D1%81%D0%B4%D0%B0%D0%BB%D1%81%D1%8F+%D0%9B%D0%B5%D0%BD%D0%B8%D0%BD%D0%B3%D1%80%D0%B0%D0%B4%21%C2%BB&amp;utm_medium=email&amp;utm_source=NotiSend" TargetMode="External"/><Relationship Id="rId15" Type="http://schemas.openxmlformats.org/officeDocument/2006/relationships/hyperlink" Target="https://lp.uchi.ru/distant-uchi" TargetMode="External"/><Relationship Id="rId10" Type="http://schemas.openxmlformats.org/officeDocument/2006/relationships/hyperlink" Target="https://proektoria.online/lessons" TargetMode="External"/><Relationship Id="rId4" Type="http://schemas.openxmlformats.org/officeDocument/2006/relationships/hyperlink" Target="https://centrideia.ru/node/vserossiyskaya-literaturnaya-viktorina-dlya-doshkolnikov-knizhki-s-detstva-ya-lyublyu?utm_campaign=%D0%92%D1%81%D0%B5%D1%80%D0%BE%D1%81%D1%81%D0%B8%D0%B9%D1%81%D0%BA%D0%B0%D1%8F_%D0%B2%D0%B8%D0%BA%D1%82%D0%BE%D1%80%D0%B8%D0%BD%D0%B0%2C+%D0%BF%D0%BE%D1%81%D0%B2%D1%8F%D1%89%D1%91%D0%BD%D0%BD%D0%B0%D1%8F+%D0%91%D0%BB%D0%BE%D0%BA%D0%B0%D0%B4%D0%B5+%D0%9B%D0%B5%D0%BD%D0%B8%D0%BD%D0%B3%D1%80%D0%B0%D0%B4%D0%B0+%C2%AB%D0%92%D1%8B%D0%B6%D0%B8%D0%BB%21+%D0%92%D1%8B%D1%81%D1%82%D0%BE%D1%8F%D0%BB%21+%D0%9D%D0%B5+%D1%81%D0%B4%D0%B0%D0%BB%D1%81%D1%8F+%D0%9B%D0%B5%D0%BD%D0%B8%D0%BD%D0%B3%D1%80%D0%B0%D0%B4%21%C2%BB&amp;utm_medium=email&amp;utm_source=NotiSend" TargetMode="External"/><Relationship Id="rId9" Type="http://schemas.openxmlformats.org/officeDocument/2006/relationships/hyperlink" Target="https://edu.sirius.online/" TargetMode="External"/><Relationship Id="rId14" Type="http://schemas.openxmlformats.org/officeDocument/2006/relationships/hyperlink" Target="https://uchi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332657"/>
            <a:ext cx="7054552" cy="1440159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270D6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реализации дополнительных общеобразовательных программ в дистанционной форме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1880" y="5517232"/>
            <a:ext cx="4896544" cy="936104"/>
          </a:xfrm>
        </p:spPr>
        <p:txBody>
          <a:bodyPr>
            <a:normAutofit/>
          </a:bodyPr>
          <a:lstStyle/>
          <a:p>
            <a:r>
              <a:rPr lang="ru-RU" dirty="0" smtClean="0"/>
              <a:t>     Дом </a:t>
            </a:r>
            <a:r>
              <a:rPr lang="ru-RU" dirty="0" smtClean="0"/>
              <a:t>детского творчества </a:t>
            </a:r>
          </a:p>
          <a:p>
            <a:r>
              <a:rPr lang="ru-RU" dirty="0" smtClean="0"/>
              <a:t>            г.о</a:t>
            </a:r>
            <a:r>
              <a:rPr lang="ru-RU" dirty="0" smtClean="0"/>
              <a:t>. Чапаевск</a:t>
            </a:r>
            <a:endParaRPr lang="ru-RU" dirty="0"/>
          </a:p>
        </p:txBody>
      </p:sp>
      <p:pic>
        <p:nvPicPr>
          <p:cNvPr id="1026" name="Picture 2" descr="C:\Users\comp3\Desktop\творчеств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793304"/>
            <a:ext cx="5832648" cy="35799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6665168" cy="70609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4015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Нормативные </a:t>
            </a:r>
            <a:r>
              <a:rPr lang="ru-RU" b="1" dirty="0" smtClean="0">
                <a:solidFill>
                  <a:srgbClr val="4015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147248" cy="4608512"/>
          </a:xfrm>
        </p:spPr>
        <p:txBody>
          <a:bodyPr>
            <a:normAutofit fontScale="32500" lnSpcReduction="20000"/>
          </a:bodyPr>
          <a:lstStyle/>
          <a:p>
            <a:pPr lvl="0"/>
            <a:endParaRPr lang="ru-RU" sz="2600" dirty="0" smtClean="0"/>
          </a:p>
          <a:p>
            <a:pPr lvl="0"/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Федеральный закон от 29 декабря 2012 г. № 273-ФЗ «Об образовании </a:t>
            </a:r>
            <a:br>
              <a:rPr lang="ru-RU" sz="4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Российской Федерации»;</a:t>
            </a:r>
          </a:p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Порядок применения организациями, осуществляющими образовательную деятельность, электронного обучения, дистанционных образовательных технологий при реализации образовательных программ, утвержденным приказом Министерства образования и науки Российской Федерации от 23 августа 2017 г. № 816;</a:t>
            </a:r>
          </a:p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4900" dirty="0" err="1" smtClean="0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России от 17.03.2020 N 104 «Об организации образовательной деятельности в организациях, реализующих образовательные программы начального общего, основного общего и среднего общего образования, образовательные программы среднего профессионального образования, соответствующего дополнительного профессионального образования и дополнительные общеобразовательные программы, в условиях распространения новой </a:t>
            </a:r>
            <a:r>
              <a:rPr lang="ru-RU" sz="4900" dirty="0" err="1" smtClean="0">
                <a:latin typeface="Times New Roman" pitchFamily="18" charset="0"/>
                <a:cs typeface="Times New Roman" pitchFamily="18" charset="0"/>
              </a:rPr>
              <a:t>коронавирусной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инфекции на территории Российской Федерации»;</a:t>
            </a:r>
          </a:p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Письмо Министерства просвещения РФ от 19 марта 2020 г. № ГД-39/04 «О направлении методических рекомендаций»;</a:t>
            </a:r>
          </a:p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Рекомендации для родителей по организации личного времени  и досуга детей в период длительного пребывания дома (Письмо Министерства образования и науки Самарской области от 30.03.2020 г. №428-ТУ)</a:t>
            </a:r>
          </a:p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endParaRPr lang="ru-RU" sz="4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4015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Рекомендации </a:t>
            </a:r>
            <a:r>
              <a:rPr lang="ru-RU" sz="3200" b="1" dirty="0" smtClean="0">
                <a:solidFill>
                  <a:srgbClr val="4015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5446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сохранять доброжелательную атмосферу;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общаться, разговаривать с ребенком;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сохранить элементы привычного режима жизни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поощрять физическую активность ребенка;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поддерживать и стимулировать творческий ручной труд ребенка;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поощрять к заботе о ближних;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поддерживать семейные традиции, ритуалы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69532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4015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работы в дистанционном режиме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27584" y="1196752"/>
            <a:ext cx="7097216" cy="5040560"/>
          </a:xfrm>
        </p:spPr>
        <p:txBody>
          <a:bodyPr>
            <a:normAutofit fontScale="40000" lnSpcReduction="20000"/>
          </a:bodyPr>
          <a:lstStyle/>
          <a:p>
            <a:pPr fontAlgn="t"/>
            <a:endParaRPr lang="ru-RU" sz="4300" b="1" dirty="0" smtClean="0"/>
          </a:p>
          <a:p>
            <a:pPr fontAlgn="t"/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Информирование </a:t>
            </a: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родительской общественности о переходе на дистанционное обучение (на сайте учреждения, в группах в социальных сетях, через информационные </a:t>
            </a:r>
            <a:r>
              <a:rPr lang="ru-RU" sz="4300" b="1" dirty="0" err="1" smtClean="0">
                <a:latin typeface="Times New Roman" pitchFamily="18" charset="0"/>
                <a:cs typeface="Times New Roman" pitchFamily="18" charset="0"/>
              </a:rPr>
              <a:t>мессенджеры</a:t>
            </a: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fontAlgn="t"/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с электронными ресурсами, подготовка материалов, обновление подборки материалов</a:t>
            </a:r>
          </a:p>
          <a:p>
            <a:pPr fontAlgn="t"/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Составление </a:t>
            </a: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расписания занятий в объединениях согласно графику </a:t>
            </a:r>
          </a:p>
          <a:p>
            <a:pPr fontAlgn="t"/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Размещение </a:t>
            </a: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на сайте ОУ и рассылка заданий обучающимся по доступным интернет каналам (</a:t>
            </a:r>
            <a:r>
              <a:rPr lang="en-US" sz="4300" b="1" dirty="0" err="1" smtClean="0">
                <a:latin typeface="Times New Roman" pitchFamily="18" charset="0"/>
                <a:cs typeface="Times New Roman" pitchFamily="18" charset="0"/>
              </a:rPr>
              <a:t>Viber</a:t>
            </a: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, ВК, электронная почта и т.д.)</a:t>
            </a:r>
          </a:p>
          <a:p>
            <a:pPr fontAlgn="t"/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педагогического сопровождения, инструктажа, комментариев по выполнению работы</a:t>
            </a:r>
          </a:p>
          <a:p>
            <a:pPr fontAlgn="t"/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Сбор</a:t>
            </a: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, обработка заданий</a:t>
            </a:r>
          </a:p>
          <a:p>
            <a:pPr fontAlgn="t"/>
            <a:endParaRPr lang="ru-RU" sz="43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Отчет по итогам выполнения заданий </a:t>
            </a:r>
          </a:p>
          <a:p>
            <a:pPr fontAlgn="t"/>
            <a:endParaRPr lang="ru-RU" sz="43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Организация участия в </a:t>
            </a:r>
            <a:r>
              <a:rPr lang="ru-RU" sz="4300" b="1" dirty="0" err="1" smtClean="0">
                <a:latin typeface="Times New Roman" pitchFamily="18" charset="0"/>
                <a:cs typeface="Times New Roman" pitchFamily="18" charset="0"/>
              </a:rPr>
              <a:t>интернет-конкурсах</a:t>
            </a: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 (педагогов и обучающихся)</a:t>
            </a:r>
          </a:p>
          <a:p>
            <a:pPr fontAlgn="t"/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дистанционного обучения для педагогов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4015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Формы </a:t>
            </a:r>
            <a:r>
              <a:rPr lang="ru-RU" sz="3200" b="1" dirty="0" smtClean="0">
                <a:solidFill>
                  <a:srgbClr val="4015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удаленного обучения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Уроки в режиме видеоконференции;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Аудиоконференции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Видеолекции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дистанционном образовании;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в чате;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Веб-уроки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 по теме;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Просмотр концертов;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Виртуальное посещение выставок, музеев;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 наличие обратной связи с обучающимся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4015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обратной связи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творческого проекта;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Написание отзыва;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Высказывание мнения;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анкеты;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Обмен сообщениями;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Чаты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4398496"/>
            <a:ext cx="5904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 наличие обратной связи с обучающимся</a:t>
            </a:r>
            <a:endParaRPr lang="ru-RU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4015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Средства </a:t>
            </a:r>
            <a:r>
              <a:rPr lang="ru-RU" sz="3200" b="1" dirty="0" smtClean="0">
                <a:solidFill>
                  <a:srgbClr val="4015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удаленного обучения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925144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Компьютерные обучающие программы;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Электронные пособия;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Компьютерные системы тестирования и контроля знаний;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Электронные справочники;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аудио и видеоматериалы;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материалы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2564904"/>
            <a:ext cx="8496944" cy="390904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3074" name="Picture 2" descr="C:\Users\comp3\Desktop\радуг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6050"/>
            <a:ext cx="7128792" cy="221082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 rot="10800000" flipV="1">
            <a:off x="2195736" y="1484784"/>
            <a:ext cx="40324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4015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Образец  расписания</a:t>
            </a:r>
            <a:endParaRPr lang="ru-RU" sz="20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51520" y="2636912"/>
          <a:ext cx="8424936" cy="3803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3117"/>
                <a:gridCol w="1053117"/>
                <a:gridCol w="1157480"/>
                <a:gridCol w="948754"/>
                <a:gridCol w="1053117"/>
                <a:gridCol w="1053117"/>
                <a:gridCol w="1053117"/>
                <a:gridCol w="1053117"/>
              </a:tblGrid>
              <a:tr h="1152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День недели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направленность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педагог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время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Тема занятия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Возрастная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категория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Ресурс, комментарий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Форма обратной связи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5212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понедельник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техническая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Синицкий</a:t>
                      </a:r>
                      <a:r>
                        <a:rPr lang="ru-RU" sz="1400" baseline="0" dirty="0" smtClean="0"/>
                        <a:t> А.В.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16.00-17-30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Конструрование</a:t>
                      </a:r>
                      <a:r>
                        <a:rPr lang="ru-RU" sz="1400" dirty="0" smtClean="0"/>
                        <a:t> модели самолета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10-14 лет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https://vk.com/video257240411_456239017?list=a45bf3c4aef48a8c4e</a:t>
                      </a:r>
                      <a:r>
                        <a:rPr kumimoji="0" lang="ru-RU" sz="14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(Изготовить модель самолета)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Отзыв после просмотра оставить в группе в ВК 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548680"/>
            <a:ext cx="6521152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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Дистанционные </a:t>
            </a:r>
            <a:r>
              <a:rPr lang="ru-RU" sz="2200" b="1" dirty="0" err="1" smtClean="0"/>
              <a:t>интернет-проекты</a:t>
            </a:r>
            <a:r>
              <a:rPr lang="ru-RU" sz="2200" b="1" dirty="0" smtClean="0"/>
              <a:t>, конкурсы, акции</a:t>
            </a:r>
            <a:endParaRPr lang="ru-RU" sz="2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55576" y="1268760"/>
            <a:ext cx="7169224" cy="5328592"/>
          </a:xfrm>
        </p:spPr>
        <p:txBody>
          <a:bodyPr>
            <a:normAutofit fontScale="25000" lnSpcReduction="20000"/>
          </a:bodyPr>
          <a:lstStyle/>
          <a:p>
            <a:r>
              <a:rPr lang="ru-RU" sz="5600" dirty="0" smtClean="0"/>
              <a:t> </a:t>
            </a:r>
            <a:r>
              <a:rPr lang="ru-RU" sz="5600" dirty="0" smtClean="0"/>
              <a:t>Конкурс Министерства просвещения РФ "Школа </a:t>
            </a:r>
            <a:r>
              <a:rPr lang="ru-RU" sz="5600" dirty="0" err="1" smtClean="0"/>
              <a:t>блогеров</a:t>
            </a:r>
            <a:r>
              <a:rPr lang="ru-RU" sz="5600" dirty="0" smtClean="0"/>
              <a:t>" - </a:t>
            </a:r>
            <a:r>
              <a:rPr lang="ru-RU" sz="5600" u="sng" dirty="0" smtClean="0">
                <a:hlinkClick r:id="rId2" tooltip="https://doit-together.ru/"/>
              </a:rPr>
              <a:t>https://doit-together.ru/</a:t>
            </a:r>
            <a:r>
              <a:rPr lang="ru-RU" sz="5600" dirty="0" smtClean="0"/>
              <a:t>;</a:t>
            </a:r>
          </a:p>
          <a:p>
            <a:r>
              <a:rPr lang="ru-RU" sz="5600" dirty="0" smtClean="0"/>
              <a:t> </a:t>
            </a:r>
            <a:r>
              <a:rPr lang="ru-RU" sz="5600" dirty="0" err="1" smtClean="0"/>
              <a:t>Онлайн-платформа</a:t>
            </a:r>
            <a:r>
              <a:rPr lang="ru-RU" sz="5600" dirty="0" smtClean="0"/>
              <a:t> в рамках школьной образовательной программы "Разговор о правильном питании" - </a:t>
            </a:r>
            <a:r>
              <a:rPr lang="ru-RU" sz="5600" u="sng" dirty="0" smtClean="0">
                <a:hlinkClick r:id="rId3" tooltip="https://www.prav-pit.ru/homeschooling"/>
              </a:rPr>
              <a:t>https://www.prav-pit.ru/homeschooling</a:t>
            </a:r>
            <a:r>
              <a:rPr lang="ru-RU" sz="5600" dirty="0" smtClean="0"/>
              <a:t>;</a:t>
            </a:r>
          </a:p>
          <a:p>
            <a:r>
              <a:rPr lang="ru-RU" sz="5600" dirty="0" smtClean="0"/>
              <a:t> Всероссийский конкурс и викторина, посвящённые Международному дню детской книги </a:t>
            </a:r>
            <a:r>
              <a:rPr lang="ru-RU" sz="5600" u="sng" dirty="0" smtClean="0">
                <a:hlinkClick r:id="rId4" tooltip="https://centrideia.ru/node/vserossiyskaya-literaturnaya-viktorina-dlya-doshkolnikov-knizhki-s-detstva-ya-lyublyu?utm_campaign=Всероссийская_викторина%2C+посвящённая+Блокаде+Ленинграда+«Выжил%21+Выстоял%21+Не+сдался+Ленинград%21»&amp;utm_medium=email&amp;utm_source=NotiSend"/>
              </a:rPr>
              <a:t>«Знает книга всё вокруг. Книга - самый лучший друг!»</a:t>
            </a:r>
            <a:r>
              <a:rPr lang="ru-RU" sz="5600" dirty="0" smtClean="0"/>
              <a:t>;</a:t>
            </a:r>
          </a:p>
          <a:p>
            <a:r>
              <a:rPr lang="ru-RU" sz="5600" dirty="0" smtClean="0"/>
              <a:t> </a:t>
            </a:r>
            <a:r>
              <a:rPr lang="ru-RU" sz="5600" u="sng" dirty="0" smtClean="0">
                <a:hlinkClick r:id="rId5" tooltip="https://centrideia.ru/node/vserossiyskie-viktoriny-dlya-vospitannikov-dou-obuchayushchihsya-i-pedagogicheskih-rabotnikov?utm_campaign=Всероссийская_викторина%2C+посвящённая+Блокаде+Ленинграда+«Выжил%21+Выстоял%21+Не+сдался+Ленинград%21»&amp;utm_medium=email&amp;utm_source=NotiSend"/>
              </a:rPr>
              <a:t>Всероссийские викторины, посвящённые событиям Великой Отечественной войны, а также исторические, интеллектуальные и литературные викторины для детей</a:t>
            </a:r>
            <a:r>
              <a:rPr lang="ru-RU" sz="5600" dirty="0" smtClean="0"/>
              <a:t>;</a:t>
            </a:r>
          </a:p>
          <a:p>
            <a:r>
              <a:rPr lang="ru-RU" sz="5600" dirty="0" smtClean="0"/>
              <a:t> </a:t>
            </a:r>
            <a:r>
              <a:rPr lang="ru-RU" sz="5600" u="sng" dirty="0" smtClean="0">
                <a:hlinkClick r:id="rId6" tooltip="https://bolshayaperemena.online/?utm_referrer=&amp;fa821dba_ipp_key=v1585897648705%2Fv3394bd400b5e53a13cfc65163aeca6afa04ab3%2FjM5fmi%2fj%2f9MnFavTwQtvqw%3d%3d&amp;fa821dba_ipp_uid=1585897648704%2fI3iorHUR5X0oVVZF%2fxxczdosyBMQ5pVVDmORN9g%3d%3d&amp;fa821dba_ipp_uid2=I3iorHUR5X0oVVZF%2fxxczdosyBMQ5pVVDmORN9g%3d%3d&amp;fa821dba_ipp_uid1=1585897648704"/>
              </a:rPr>
              <a:t>Всероссийский конкурс для школьников «Большая перемена»</a:t>
            </a:r>
            <a:r>
              <a:rPr lang="ru-RU" sz="5600" dirty="0" smtClean="0"/>
              <a:t> (организаторы: АНО «Россия – страна возможностей, проект «</a:t>
            </a:r>
            <a:r>
              <a:rPr lang="ru-RU" sz="5600" dirty="0" err="1" smtClean="0"/>
              <a:t>ПроеКТОриЯ</a:t>
            </a:r>
            <a:r>
              <a:rPr lang="ru-RU" sz="5600" dirty="0" smtClean="0"/>
              <a:t>» и Российское движение школьников), с 28 марта по 22 июня 2020 года; </a:t>
            </a:r>
          </a:p>
          <a:p>
            <a:r>
              <a:rPr lang="ru-RU" sz="5600" dirty="0" smtClean="0"/>
              <a:t>. </a:t>
            </a:r>
            <a:r>
              <a:rPr lang="ru-RU" sz="5600" dirty="0" smtClean="0"/>
              <a:t>Российская электронная школа - </a:t>
            </a:r>
            <a:r>
              <a:rPr lang="ru-RU" sz="5600" u="sng" dirty="0" smtClean="0">
                <a:hlinkClick r:id="rId7" tooltip="https://resh.edu.ru/"/>
              </a:rPr>
              <a:t>https://resh.edu.ru/</a:t>
            </a:r>
            <a:endParaRPr lang="ru-RU" sz="5600" dirty="0" smtClean="0"/>
          </a:p>
          <a:p>
            <a:r>
              <a:rPr lang="ru-RU" sz="5600" dirty="0" smtClean="0"/>
              <a:t> </a:t>
            </a:r>
            <a:r>
              <a:rPr lang="ru-RU" sz="5600" dirty="0" smtClean="0"/>
              <a:t>Билет в будущее - </a:t>
            </a:r>
            <a:r>
              <a:rPr lang="ru-RU" sz="5600" u="sng" dirty="0" smtClean="0">
                <a:hlinkClick r:id="rId8" tooltip="http://bilet-help.worldskills.ru/"/>
              </a:rPr>
              <a:t>http://bilet-help.worldskills.ru/</a:t>
            </a:r>
            <a:endParaRPr lang="ru-RU" sz="5600" dirty="0" smtClean="0"/>
          </a:p>
          <a:p>
            <a:r>
              <a:rPr lang="ru-RU" sz="5600" dirty="0" smtClean="0"/>
              <a:t>. </a:t>
            </a:r>
            <a:r>
              <a:rPr lang="ru-RU" sz="5600" dirty="0" err="1" smtClean="0"/>
              <a:t>Онлайн-курсы</a:t>
            </a:r>
            <a:r>
              <a:rPr lang="ru-RU" sz="5600" dirty="0" smtClean="0"/>
              <a:t> Образовательного центра Сириус - </a:t>
            </a:r>
            <a:r>
              <a:rPr lang="ru-RU" sz="5600" u="sng" dirty="0" smtClean="0">
                <a:hlinkClick r:id="rId9" tooltip="https://edu.sirius.online/#/"/>
              </a:rPr>
              <a:t>https://edu.sirius.online/#/</a:t>
            </a:r>
            <a:endParaRPr lang="ru-RU" sz="5600" dirty="0" smtClean="0"/>
          </a:p>
          <a:p>
            <a:r>
              <a:rPr lang="ru-RU" sz="5600" dirty="0" smtClean="0"/>
              <a:t>. </a:t>
            </a:r>
            <a:r>
              <a:rPr lang="ru-RU" sz="5600" dirty="0" smtClean="0"/>
              <a:t>Сайт </a:t>
            </a:r>
            <a:r>
              <a:rPr lang="ru-RU" sz="5600" dirty="0" err="1" smtClean="0"/>
              <a:t>Проектория</a:t>
            </a:r>
            <a:r>
              <a:rPr lang="ru-RU" sz="5600" dirty="0" smtClean="0"/>
              <a:t> - </a:t>
            </a:r>
            <a:r>
              <a:rPr lang="ru-RU" sz="5600" u="sng" dirty="0" smtClean="0">
                <a:hlinkClick r:id="rId10" tooltip="https://proektoria.online/lessons"/>
              </a:rPr>
              <a:t>https://proektoria.online/lessons</a:t>
            </a:r>
            <a:endParaRPr lang="ru-RU" sz="5600" dirty="0" smtClean="0"/>
          </a:p>
          <a:p>
            <a:r>
              <a:rPr lang="ru-RU" sz="5600" dirty="0" smtClean="0"/>
              <a:t>. </a:t>
            </a:r>
            <a:r>
              <a:rPr lang="ru-RU" sz="5600" dirty="0" smtClean="0"/>
              <a:t>Всероссийский образовательный проект «Урок Цифры» - </a:t>
            </a:r>
            <a:r>
              <a:rPr lang="ru-RU" sz="5600" u="sng" dirty="0" smtClean="0">
                <a:hlinkClick r:id="rId11" tooltip="https://урокцифры.рф/"/>
              </a:rPr>
              <a:t>https://урокцифры.рф/</a:t>
            </a:r>
            <a:endParaRPr lang="ru-RU" sz="5600" dirty="0" smtClean="0"/>
          </a:p>
          <a:p>
            <a:r>
              <a:rPr lang="ru-RU" sz="5600" dirty="0" smtClean="0"/>
              <a:t>. </a:t>
            </a:r>
            <a:r>
              <a:rPr lang="ru-RU" sz="5600" dirty="0" smtClean="0"/>
              <a:t>Система «</a:t>
            </a:r>
            <a:r>
              <a:rPr lang="ru-RU" sz="5600" dirty="0" err="1" smtClean="0"/>
              <a:t>ЯКласс</a:t>
            </a:r>
            <a:r>
              <a:rPr lang="ru-RU" sz="5600" dirty="0" smtClean="0"/>
              <a:t>» - </a:t>
            </a:r>
            <a:r>
              <a:rPr lang="ru-RU" sz="5600" u="sng" dirty="0" smtClean="0">
                <a:hlinkClick r:id="rId12" tooltip="https://www.yaklass.ru/"/>
              </a:rPr>
              <a:t>https://www.yaklass.ru/</a:t>
            </a:r>
            <a:r>
              <a:rPr lang="ru-RU" sz="5600" dirty="0" smtClean="0"/>
              <a:t>. Дистанционное обучение в период каникул - </a:t>
            </a:r>
            <a:r>
              <a:rPr lang="ru-RU" sz="5600" u="sng" dirty="0" smtClean="0">
                <a:hlinkClick r:id="rId13" tooltip="https://www.yaklass.ru/info/kak-organizovatdistancionnoe-obuchenie-na-kanikulah"/>
              </a:rPr>
              <a:t>https://www.yaklass.ru/info/kak-organizovatdistancionnoe-obuchenie-na-kanikulah</a:t>
            </a:r>
            <a:endParaRPr lang="ru-RU" sz="5600" dirty="0" smtClean="0"/>
          </a:p>
          <a:p>
            <a:r>
              <a:rPr lang="ru-RU" sz="5600" dirty="0" smtClean="0"/>
              <a:t>. </a:t>
            </a:r>
            <a:r>
              <a:rPr lang="ru-RU" sz="5600" dirty="0" smtClean="0"/>
              <a:t>Портал «</a:t>
            </a:r>
            <a:r>
              <a:rPr lang="ru-RU" sz="5600" dirty="0" err="1" smtClean="0"/>
              <a:t>Учи.ру</a:t>
            </a:r>
            <a:r>
              <a:rPr lang="ru-RU" sz="5600" dirty="0" smtClean="0"/>
              <a:t>» - </a:t>
            </a:r>
            <a:r>
              <a:rPr lang="ru-RU" sz="5600" u="sng" dirty="0" smtClean="0">
                <a:hlinkClick r:id="rId14" tooltip="https://uchi.ru/"/>
              </a:rPr>
              <a:t>https://uchi.ru/</a:t>
            </a:r>
            <a:r>
              <a:rPr lang="ru-RU" sz="5600" dirty="0" smtClean="0"/>
              <a:t>. Дистанционное обучение в период карантина - </a:t>
            </a:r>
            <a:r>
              <a:rPr lang="ru-RU" sz="5600" u="sng" dirty="0" smtClean="0">
                <a:hlinkClick r:id="rId15" tooltip="https://lp.uchi.ru/distant-uchi"/>
              </a:rPr>
              <a:t>https://lp.uchi.ru/distant-uchi</a:t>
            </a:r>
            <a:endParaRPr lang="ru-RU" sz="5600" dirty="0" smtClean="0"/>
          </a:p>
          <a:p>
            <a:r>
              <a:rPr lang="ru-RU" sz="5600" dirty="0" smtClean="0"/>
              <a:t>.  </a:t>
            </a:r>
            <a:r>
              <a:rPr lang="ru-RU" sz="5600" dirty="0" smtClean="0"/>
              <a:t>Сайт «Мои достижения» - </a:t>
            </a:r>
            <a:r>
              <a:rPr lang="ru-RU" sz="5600" u="sng" dirty="0" smtClean="0">
                <a:hlinkClick r:id="rId16" tooltip="https://myskills.ru/"/>
              </a:rPr>
              <a:t>https://myskills.ru</a:t>
            </a:r>
            <a:endParaRPr lang="ru-RU" sz="56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1103</TotalTime>
  <Words>288</Words>
  <Application>Microsoft Office PowerPoint</Application>
  <PresentationFormat>Экран (4:3)</PresentationFormat>
  <Paragraphs>90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Модель реализации дополнительных общеобразовательных программ в дистанционной форме</vt:lpstr>
      <vt:lpstr>     Нормативные документы</vt:lpstr>
      <vt:lpstr>                Рекомендации родителям:</vt:lpstr>
      <vt:lpstr>Порядок работы в дистанционном режиме</vt:lpstr>
      <vt:lpstr>       Формы удаленного обучения</vt:lpstr>
      <vt:lpstr>Формы обратной связи</vt:lpstr>
      <vt:lpstr>      Средства удаленного обучения</vt:lpstr>
      <vt:lpstr>Слайд 8</vt:lpstr>
      <vt:lpstr>        Дистанционные интернет-проекты, конкурсы, акции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Воспитательная работа  2017-2018 учебный год</dc:title>
  <dc:creator>comp3</dc:creator>
  <cp:lastModifiedBy>comp1</cp:lastModifiedBy>
  <cp:revision>115</cp:revision>
  <dcterms:created xsi:type="dcterms:W3CDTF">2018-08-27T07:17:46Z</dcterms:created>
  <dcterms:modified xsi:type="dcterms:W3CDTF">2020-04-06T12:15:06Z</dcterms:modified>
</cp:coreProperties>
</file>